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6"/>
  </p:notesMasterIdLst>
  <p:sldIdLst>
    <p:sldId id="256" r:id="rId2"/>
    <p:sldId id="257" r:id="rId3"/>
    <p:sldId id="270" r:id="rId4"/>
    <p:sldId id="271" r:id="rId5"/>
    <p:sldId id="299" r:id="rId6"/>
    <p:sldId id="300" r:id="rId7"/>
    <p:sldId id="272" r:id="rId8"/>
    <p:sldId id="273" r:id="rId9"/>
    <p:sldId id="274" r:id="rId10"/>
    <p:sldId id="275" r:id="rId11"/>
    <p:sldId id="277" r:id="rId12"/>
    <p:sldId id="279" r:id="rId13"/>
    <p:sldId id="280" r:id="rId14"/>
    <p:sldId id="281" r:id="rId15"/>
    <p:sldId id="283" r:id="rId16"/>
    <p:sldId id="284" r:id="rId17"/>
    <p:sldId id="286" r:id="rId18"/>
    <p:sldId id="301" r:id="rId19"/>
    <p:sldId id="316" r:id="rId20"/>
    <p:sldId id="317" r:id="rId21"/>
    <p:sldId id="319" r:id="rId22"/>
    <p:sldId id="320" r:id="rId23"/>
    <p:sldId id="321" r:id="rId24"/>
    <p:sldId id="322" r:id="rId25"/>
    <p:sldId id="323" r:id="rId26"/>
    <p:sldId id="325" r:id="rId27"/>
    <p:sldId id="326" r:id="rId28"/>
    <p:sldId id="327" r:id="rId29"/>
    <p:sldId id="328" r:id="rId30"/>
    <p:sldId id="330" r:id="rId31"/>
    <p:sldId id="334" r:id="rId32"/>
    <p:sldId id="333" r:id="rId33"/>
    <p:sldId id="336" r:id="rId34"/>
    <p:sldId id="314" r:id="rId35"/>
    <p:sldId id="313" r:id="rId36"/>
    <p:sldId id="303" r:id="rId37"/>
    <p:sldId id="295" r:id="rId38"/>
    <p:sldId id="296" r:id="rId39"/>
    <p:sldId id="298" r:id="rId40"/>
    <p:sldId id="297" r:id="rId41"/>
    <p:sldId id="310" r:id="rId42"/>
    <p:sldId id="311" r:id="rId43"/>
    <p:sldId id="312" r:id="rId44"/>
    <p:sldId id="30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02" autoAdjust="0"/>
    <p:restoredTop sz="94660"/>
  </p:normalViewPr>
  <p:slideViewPr>
    <p:cSldViewPr>
      <p:cViewPr varScale="1">
        <p:scale>
          <a:sx n="155" d="100"/>
          <a:sy n="155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43BD2-9A20-4E90-BEB7-5274278FA39E}" type="datetimeFigureOut">
              <a:rPr lang="en-US" smtClean="0"/>
              <a:pPr/>
              <a:t>3/5/2009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39BC0-52F8-4598-8512-4AB04B031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B725C-A4D2-4DD0-87AF-253EEE8FE02D}" type="datetimeFigureOut">
              <a:rPr lang="en-US" smtClean="0"/>
              <a:pPr/>
              <a:t>3/5/2009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3DA7A-D555-4B0A-AD36-504ACC407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B725C-A4D2-4DD0-87AF-253EEE8FE02D}" type="datetimeFigureOut">
              <a:rPr lang="en-US" smtClean="0"/>
              <a:pPr/>
              <a:t>3/5/2009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3DA7A-D555-4B0A-AD36-504ACC407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B725C-A4D2-4DD0-87AF-253EEE8FE02D}" type="datetimeFigureOut">
              <a:rPr lang="en-US" smtClean="0"/>
              <a:pPr/>
              <a:t>3/5/2009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3DA7A-D555-4B0A-AD36-504ACC407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B725C-A4D2-4DD0-87AF-253EEE8FE02D}" type="datetimeFigureOut">
              <a:rPr lang="en-US" smtClean="0"/>
              <a:pPr/>
              <a:t>3/5/2009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3DA7A-D555-4B0A-AD36-504ACC407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B725C-A4D2-4DD0-87AF-253EEE8FE02D}" type="datetimeFigureOut">
              <a:rPr lang="en-US" smtClean="0"/>
              <a:pPr/>
              <a:t>3/5/2009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3DA7A-D555-4B0A-AD36-504ACC407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B725C-A4D2-4DD0-87AF-253EEE8FE02D}" type="datetimeFigureOut">
              <a:rPr lang="en-US" smtClean="0"/>
              <a:pPr/>
              <a:t>3/5/2009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3DA7A-D555-4B0A-AD36-504ACC407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B725C-A4D2-4DD0-87AF-253EEE8FE02D}" type="datetimeFigureOut">
              <a:rPr lang="en-US" smtClean="0"/>
              <a:pPr/>
              <a:t>3/5/2009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3DA7A-D555-4B0A-AD36-504ACC407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B725C-A4D2-4DD0-87AF-253EEE8FE02D}" type="datetimeFigureOut">
              <a:rPr lang="en-US" smtClean="0"/>
              <a:pPr/>
              <a:t>3/5/2009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3DA7A-D555-4B0A-AD36-504ACC407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B725C-A4D2-4DD0-87AF-253EEE8FE02D}" type="datetimeFigureOut">
              <a:rPr lang="en-US" smtClean="0"/>
              <a:pPr/>
              <a:t>3/5/2009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3DA7A-D555-4B0A-AD36-504ACC407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BB725C-A4D2-4DD0-87AF-253EEE8FE02D}" type="datetimeFigureOut">
              <a:rPr lang="en-US" smtClean="0"/>
              <a:pPr/>
              <a:t>3/5/2009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3DA7A-D555-4B0A-AD36-504ACC407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4BB725C-A4D2-4DD0-87AF-253EEE8FE02D}" type="datetimeFigureOut">
              <a:rPr lang="en-US" smtClean="0"/>
              <a:pPr/>
              <a:t>3/5/2009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433DA7A-D555-4B0A-AD36-504ACC407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4BB725C-A4D2-4DD0-87AF-253EEE8FE02D}" type="datetimeFigureOut">
              <a:rPr lang="en-US" smtClean="0"/>
              <a:pPr/>
              <a:t>3/5/2009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433DA7A-D555-4B0A-AD36-504ACC407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enko\Documents\Sync\Presentations\MSRC_Talk\4x6%20capture-annotate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enko\Documents\Sync\Presentations\MSRC_Talk\4x6%20keyboard%20search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enko\Documents\Sync\Presentations\MSRC_Talk\4x6%20mice%20on%20the%20table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enko\Documents\Sync\Presentations\MSRC_Talk\4x6%20croupier-inspired-interactions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enko\Documents\Sync\Presentations\MSRC_Talk\4x6%20Scenario_combined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enko\Documents\Sync\Presentations\MSRC_Talk\4x6%20HighDive2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enko\Documents\Sync\Presentations\UIST08%20Sphere\Sphere_clip_Photo&amp;Globe.wm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enko\Documents\Sync\Presentations\UIST08%20Sphere\Sphere_clip_RawToBin.wmv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enko\Documents\Sync\Presentations\UIST08%20Sphere\Sphere_clip_ProjectionDistortionWGlobe&amp;Ring.wmv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enko\Documents\Sync\Presentations\UIST08%20Sphere\Sphere_clip_multi-touch-interactions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enko\Documents\Sync\Presentations\UIST08%20Sphere\Sphere_clip_Paint&amp;Pong.wmv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benko\Documents\Sync\Presentations\UIST08%20Sphere\MiniSphere_ball.wmv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TechFest-Dome_Todd%20Bishop.flv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3DCamera.wmv" TargetMode="External"/><Relationship Id="rId2" Type="http://schemas.openxmlformats.org/officeDocument/2006/relationships/hyperlink" Target="DepthTouch_Tabletop08.wm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hyperlink" Target="Micromotocross%20final.wmv" TargetMode="External"/><Relationship Id="rId4" Type="http://schemas.openxmlformats.org/officeDocument/2006/relationships/hyperlink" Target="Beach%20Ball.wmv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enko\Documents\Sync\Presentations\MVP%20Touch%20Overview%203-09\index%20fingers.wmv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SurfacePhysics-UIST.wmv" TargetMode="External"/><Relationship Id="rId2" Type="http://schemas.openxmlformats.org/officeDocument/2006/relationships/hyperlink" Target="ShapeTouch.wmv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~awilson" TargetMode="External"/><Relationship Id="rId2" Type="http://schemas.openxmlformats.org/officeDocument/2006/relationships/hyperlink" Target="mailto:awilson@microsoft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search.microsoft.com/~benko" TargetMode="External"/><Relationship Id="rId4" Type="http://schemas.openxmlformats.org/officeDocument/2006/relationships/hyperlink" Target="mailto:benko@microsoft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Riffing on Surface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en-US" sz="4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715000" y="6553200"/>
            <a:ext cx="3429000" cy="304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UCSB Talk - March 6</a:t>
            </a:r>
            <a:r>
              <a:rPr kumimoji="0" lang="en-US" sz="11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2009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90600" y="5486400"/>
            <a:ext cx="60960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Andy Wilson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Hrvoje Benko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Microsoft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Research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Surface SDK (</a:t>
            </a:r>
            <a:r>
              <a:rPr lang="en-US" i="1" dirty="0" smtClean="0"/>
              <a:t>slightly </a:t>
            </a:r>
            <a:r>
              <a:rPr lang="en-US" dirty="0" smtClean="0"/>
              <a:t>modified)  </a:t>
            </a:r>
          </a:p>
          <a:p>
            <a:pPr lvl="1"/>
            <a:r>
              <a:rPr lang="en-US" dirty="0" smtClean="0"/>
              <a:t>1024x1536 pixels (21.3 dpi)</a:t>
            </a:r>
          </a:p>
          <a:p>
            <a:endParaRPr lang="en-US" dirty="0" smtClean="0"/>
          </a:p>
          <a:p>
            <a:r>
              <a:rPr lang="en-US" dirty="0" smtClean="0"/>
              <a:t>Vision code (combines 2 cameras)</a:t>
            </a:r>
          </a:p>
          <a:p>
            <a:pPr lvl="1"/>
            <a:r>
              <a:rPr lang="en-US" dirty="0" smtClean="0"/>
              <a:t>Fingers + Blobs @ 30Hz</a:t>
            </a:r>
          </a:p>
          <a:p>
            <a:pPr lvl="1"/>
            <a:r>
              <a:rPr lang="en-US" dirty="0" smtClean="0"/>
              <a:t>640x960 pixels  (13.3 dpi)</a:t>
            </a:r>
          </a:p>
          <a:p>
            <a:pPr lvl="1"/>
            <a:r>
              <a:rPr lang="en-US" dirty="0" smtClean="0"/>
              <a:t>Location, Orientation, Major/minor axes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Canon EDSDK for still image capture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Runs any Surface application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613524"/>
            <a:ext cx="533400" cy="244476"/>
          </a:xfrm>
        </p:spPr>
        <p:txBody>
          <a:bodyPr>
            <a:normAutofit fontScale="92500" lnSpcReduction="1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Capture + Annotate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4x6 capture-annotate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1371600"/>
            <a:ext cx="693129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077200" cy="914400"/>
          </a:xfrm>
        </p:spPr>
        <p:txBody>
          <a:bodyPr/>
          <a:lstStyle/>
          <a:p>
            <a:r>
              <a:rPr lang="en-US" sz="3600" dirty="0" smtClean="0"/>
              <a:t>Supporting Multiple Input Devices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5711952" cy="426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Device-referenced display</a:t>
            </a:r>
          </a:p>
          <a:p>
            <a:r>
              <a:rPr lang="en-US" sz="2400" dirty="0" smtClean="0"/>
              <a:t>Context-sensitive device configuration</a:t>
            </a:r>
          </a:p>
        </p:txBody>
      </p:sp>
      <p:pic>
        <p:nvPicPr>
          <p:cNvPr id="5" name="Picture 3" descr="\\merrie\bjoern\Pictures\mouse-keyboard-info\a4-kbd-mouse-b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010912"/>
            <a:ext cx="3962400" cy="1466088"/>
          </a:xfrm>
          <a:prstGeom prst="rect">
            <a:avLst/>
          </a:prstGeom>
          <a:noFill/>
        </p:spPr>
      </p:pic>
      <p:pic>
        <p:nvPicPr>
          <p:cNvPr id="6" name="Picture 4" descr="\\merrie\bjoern\Pictures\mouse-keyboard-info\a4-kbd-mouse-fr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63112"/>
            <a:ext cx="3962400" cy="1394270"/>
          </a:xfrm>
          <a:prstGeom prst="rect">
            <a:avLst/>
          </a:prstGeom>
          <a:noFill/>
        </p:spPr>
      </p:pic>
      <p:pic>
        <p:nvPicPr>
          <p:cNvPr id="7" name="Picture 2" descr="\\merrie\bjoern\Pictures\mouse-keyboard-info\msftentertainment-fro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63112"/>
            <a:ext cx="3962400" cy="1371600"/>
          </a:xfrm>
          <a:prstGeom prst="rect">
            <a:avLst/>
          </a:prstGeom>
          <a:noFill/>
        </p:spPr>
      </p:pic>
      <p:pic>
        <p:nvPicPr>
          <p:cNvPr id="8" name="Picture 5" descr="\\merrie\bjoern\Pictures\mouse-keyboard-info\msftentertainment-bac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5010912"/>
            <a:ext cx="3962400" cy="14478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6248400" y="1365869"/>
            <a:ext cx="2608596" cy="2063131"/>
            <a:chOff x="914400" y="1143000"/>
            <a:chExt cx="7332996" cy="5371234"/>
          </a:xfrm>
        </p:grpSpPr>
        <p:pic>
          <p:nvPicPr>
            <p:cNvPr id="10" name="Picture 9" descr="soft-numpa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000" y="1143000"/>
              <a:ext cx="5961396" cy="3771034"/>
            </a:xfrm>
            <a:prstGeom prst="rect">
              <a:avLst/>
            </a:prstGeom>
          </p:spPr>
        </p:pic>
        <p:pic>
          <p:nvPicPr>
            <p:cNvPr id="11" name="Picture 10" descr="cd-ratio-slide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4400" y="3847234"/>
              <a:ext cx="4289580" cy="2667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Keyboard + 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4x6 keyboard search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1295400"/>
            <a:ext cx="6975475" cy="5231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Mice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4x6 mice on the table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1219200"/>
            <a:ext cx="6899965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Video: </a:t>
            </a:r>
            <a:r>
              <a:rPr lang="en-US" sz="3200" i="1" dirty="0" smtClean="0"/>
              <a:t>Croupier</a:t>
            </a:r>
            <a:r>
              <a:rPr lang="en-US" sz="3200" dirty="0" smtClean="0"/>
              <a:t>-Style Interactions</a:t>
            </a:r>
            <a:endParaRPr lang="en-US" sz="3200" dirty="0"/>
          </a:p>
        </p:txBody>
      </p:sp>
      <p:pic>
        <p:nvPicPr>
          <p:cNvPr id="7" name="4x6 croupier-inspired-interaction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2600" y="1784350"/>
            <a:ext cx="6096000" cy="457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Video: Rapid Prototyping Scenario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4x6 Scenario_combined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1219200"/>
            <a:ext cx="7152746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Video: Session Record from the Top</a:t>
            </a:r>
            <a:endParaRPr lang="en-US" sz="3200" dirty="0"/>
          </a:p>
        </p:txBody>
      </p:sp>
      <p:pic>
        <p:nvPicPr>
          <p:cNvPr id="5" name="4x6 HighDive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371600"/>
            <a:ext cx="6646333" cy="49847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Interacting on Curved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Projects:</a:t>
            </a:r>
          </a:p>
          <a:p>
            <a:pPr lvl="1"/>
            <a:r>
              <a:rPr lang="en-US" dirty="0" smtClean="0"/>
              <a:t>Sphere</a:t>
            </a:r>
          </a:p>
          <a:p>
            <a:pPr lvl="1"/>
            <a:r>
              <a:rPr lang="en-US" dirty="0" smtClean="0"/>
              <a:t>Dome</a:t>
            </a:r>
          </a:p>
          <a:p>
            <a:r>
              <a:rPr lang="en-US" dirty="0" smtClean="0"/>
              <a:t>Enabling the projection and interaction on a curved omni-directional display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4" name="Group 15"/>
          <p:cNvGrpSpPr/>
          <p:nvPr/>
        </p:nvGrpSpPr>
        <p:grpSpPr>
          <a:xfrm>
            <a:off x="4876800" y="1524000"/>
            <a:ext cx="3429000" cy="5105400"/>
            <a:chOff x="0" y="990600"/>
            <a:chExt cx="2895600" cy="4648200"/>
          </a:xfrm>
        </p:grpSpPr>
        <p:pic>
          <p:nvPicPr>
            <p:cNvPr id="5" name="Picture 4" descr="sphere view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90600"/>
              <a:ext cx="2895600" cy="2207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\\benko2\Shared\Sphere\Pictures\ScienceFair 07 Pics\From Andy\IMG_3833_small.jpg"/>
            <p:cNvPicPr>
              <a:picLocks noChangeAspect="1" noChangeArrowheads="1"/>
            </p:cNvPicPr>
            <p:nvPr/>
          </p:nvPicPr>
          <p:blipFill>
            <a:blip r:embed="rId3"/>
            <a:srcRect l="7377"/>
            <a:stretch>
              <a:fillRect/>
            </a:stretch>
          </p:blipFill>
          <p:spPr bwMode="auto">
            <a:xfrm>
              <a:off x="0" y="3314700"/>
              <a:ext cx="2870201" cy="23241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Sphere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200" dirty="0" smtClean="0"/>
              <a:t>Surface-like stuff (Andy)</a:t>
            </a:r>
          </a:p>
          <a:p>
            <a:pPr lvl="1"/>
            <a:r>
              <a:rPr lang="en-US" sz="2800" dirty="0" err="1" smtClean="0"/>
              <a:t>PlayAnywhere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err="1" smtClean="0"/>
              <a:t>LaserTouch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Pinching </a:t>
            </a:r>
          </a:p>
          <a:p>
            <a:pPr lvl="1"/>
            <a:r>
              <a:rPr lang="en-US" sz="2800" dirty="0" err="1" smtClean="0"/>
              <a:t>TouchLight</a:t>
            </a:r>
            <a:r>
              <a:rPr lang="en-US" sz="2800" dirty="0" smtClean="0"/>
              <a:t> (maybe)</a:t>
            </a:r>
          </a:p>
          <a:p>
            <a:pPr lvl="0"/>
            <a:r>
              <a:rPr lang="en-US" sz="3200" dirty="0" smtClean="0"/>
              <a:t>Devices on the table (Andy)</a:t>
            </a:r>
          </a:p>
          <a:p>
            <a:pPr lvl="1"/>
            <a:r>
              <a:rPr lang="en-US" sz="2800" dirty="0" smtClean="0"/>
              <a:t>Work by Alex</a:t>
            </a:r>
          </a:p>
          <a:p>
            <a:pPr lvl="0"/>
            <a:r>
              <a:rPr lang="en-US" sz="3200" dirty="0" smtClean="0"/>
              <a:t>New Form Factors (Benko)</a:t>
            </a:r>
          </a:p>
          <a:p>
            <a:pPr lvl="1"/>
            <a:r>
              <a:rPr lang="en-US" sz="2800" dirty="0" smtClean="0"/>
              <a:t>4x6</a:t>
            </a:r>
            <a:endParaRPr lang="en-US" sz="2800" dirty="0" smtClean="0"/>
          </a:p>
          <a:p>
            <a:pPr lvl="1"/>
            <a:r>
              <a:rPr lang="en-US" sz="2800" dirty="0" smtClean="0"/>
              <a:t>Sphere </a:t>
            </a:r>
          </a:p>
          <a:p>
            <a:pPr lvl="1"/>
            <a:r>
              <a:rPr lang="en-US" sz="2800" dirty="0" smtClean="0"/>
              <a:t>Dome </a:t>
            </a:r>
          </a:p>
          <a:p>
            <a:pPr lvl="0"/>
            <a:r>
              <a:rPr lang="en-US" sz="3200" dirty="0" smtClean="0"/>
              <a:t>Surface Physics (Andy)</a:t>
            </a:r>
          </a:p>
          <a:p>
            <a:pPr lvl="1"/>
            <a:r>
              <a:rPr lang="en-US" sz="2800" dirty="0" err="1" smtClean="0"/>
              <a:t>ShapeTouch</a:t>
            </a:r>
            <a:r>
              <a:rPr lang="en-US" sz="2800" dirty="0" smtClean="0"/>
              <a:t> (maybe)</a:t>
            </a:r>
          </a:p>
          <a:p>
            <a:pPr lvl="0"/>
            <a:r>
              <a:rPr lang="en-US" sz="3200" dirty="0" err="1" smtClean="0"/>
              <a:t>DepthCam</a:t>
            </a:r>
            <a:r>
              <a:rPr lang="en-US" sz="3200" dirty="0" smtClean="0"/>
              <a:t> Interactions (Andy) (maybe)</a:t>
            </a:r>
          </a:p>
          <a:p>
            <a:pPr lvl="1"/>
            <a:r>
              <a:rPr lang="en-US" sz="2800" dirty="0" err="1" smtClean="0"/>
              <a:t>MicroMotoCross</a:t>
            </a:r>
            <a:endParaRPr lang="en-US" sz="2800" dirty="0" smtClean="0"/>
          </a:p>
          <a:p>
            <a:pPr lvl="1"/>
            <a:r>
              <a:rPr lang="en-US" sz="2800" dirty="0" err="1" smtClean="0"/>
              <a:t>BeachBall</a:t>
            </a:r>
            <a:endParaRPr lang="en-US" sz="2800" dirty="0" smtClean="0"/>
          </a:p>
          <a:p>
            <a:pPr lvl="1"/>
            <a:r>
              <a:rPr lang="en-US" sz="2800" dirty="0" err="1" smtClean="0"/>
              <a:t>DepthTouch</a:t>
            </a:r>
            <a:endParaRPr lang="en-US" sz="2800" dirty="0" smtClean="0"/>
          </a:p>
          <a:p>
            <a:pPr lvl="1"/>
            <a:r>
              <a:rPr lang="en-US" sz="2800" dirty="0" err="1" smtClean="0"/>
              <a:t>pptPlex</a:t>
            </a:r>
            <a:r>
              <a:rPr lang="en-US" sz="2800" dirty="0" smtClean="0"/>
              <a:t> + </a:t>
            </a:r>
            <a:r>
              <a:rPr lang="en-US" sz="2800" dirty="0" smtClean="0"/>
              <a:t>3DV</a:t>
            </a:r>
            <a:endParaRPr lang="en-US" sz="28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Sphere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UIST '08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Sphere_clip_Photo&amp;Glob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8" name="Picture 2" descr="C:\Users\benko\Documents\Sync\Papers\2008 UIST Sphere\material\HW_p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128001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075" name="Picture 3" descr="C:\Users\benko\Documents\Sync\Papers\2008 UIST Sphere\material\HW_p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128001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Reusing the Optical Path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4" name="Group 7"/>
          <p:cNvGrpSpPr/>
          <p:nvPr/>
        </p:nvGrpSpPr>
        <p:grpSpPr>
          <a:xfrm>
            <a:off x="685800" y="1147354"/>
            <a:ext cx="7772400" cy="5329646"/>
            <a:chOff x="533400" y="914400"/>
            <a:chExt cx="8001000" cy="5486400"/>
          </a:xfrm>
        </p:grpSpPr>
        <p:sp>
          <p:nvSpPr>
            <p:cNvPr id="7" name="Rectangle 6"/>
            <p:cNvSpPr/>
            <p:nvPr/>
          </p:nvSpPr>
          <p:spPr>
            <a:xfrm>
              <a:off x="533400" y="914400"/>
              <a:ext cx="8001000" cy="5486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 r="50545"/>
            <a:stretch>
              <a:fillRect/>
            </a:stretch>
          </p:blipFill>
          <p:spPr bwMode="auto">
            <a:xfrm>
              <a:off x="1295400" y="1143000"/>
              <a:ext cx="3238500" cy="490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 l="49112"/>
          <a:stretch>
            <a:fillRect/>
          </a:stretch>
        </p:blipFill>
        <p:spPr bwMode="auto">
          <a:xfrm>
            <a:off x="4572000" y="1371600"/>
            <a:ext cx="3237139" cy="476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Touch-Sensing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Touch-Sensing Software Pipeline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UIST '08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Sphere_clip_RawToBi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Projection Distortions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Distortions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UIST '08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Sphere_clip_ProjectionDistortionWGlobe&amp;Ring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Video: Sphere Interactions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Sphere Multi-Touch Interactions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UIST '08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Sphere_clip_multi-touch-interaction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merrie\bjoern\Pictures\people-using-fourbysix\IMG_0186-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9144000" cy="68586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FourBySix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Integrating Digital and Physical Worlds 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5534561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Bjoern Hartmann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Hrvoje Benko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Merrie Morris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Andy Wilson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Sphere Paint &amp; Pong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UIST '08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Sphere_clip_Paint&amp;Pong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</a:t>
            </a:r>
            <a:r>
              <a:rPr lang="en-US" dirty="0" err="1" smtClean="0"/>
              <a:t>MiniSphere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UIST '08</a:t>
            </a:r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4" name="MiniSphere_bal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UIST '08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075" name="Picture 3" descr="C:\Users\benko\Documents\Sync\Papers\2008 UIST Sphere\material\HW_post.jpg"/>
          <p:cNvPicPr>
            <a:picLocks noChangeAspect="1" noChangeArrowheads="1"/>
          </p:cNvPicPr>
          <p:nvPr/>
        </p:nvPicPr>
        <p:blipFill>
          <a:blip r:embed="rId2"/>
          <a:srcRect t="17500"/>
          <a:stretch>
            <a:fillRect/>
          </a:stretch>
        </p:blipFill>
        <p:spPr bwMode="auto">
          <a:xfrm>
            <a:off x="533400" y="1371600"/>
            <a:ext cx="8128001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Public\domePics\IMG_1719.JPG"/>
          <p:cNvPicPr>
            <a:picLocks noChangeAspect="1" noChangeArrowheads="1"/>
          </p:cNvPicPr>
          <p:nvPr/>
        </p:nvPicPr>
        <p:blipFill>
          <a:blip r:embed="rId2" cstate="print"/>
          <a:srcRect r="11463"/>
          <a:stretch>
            <a:fillRect/>
          </a:stretch>
        </p:blipFill>
        <p:spPr bwMode="auto">
          <a:xfrm>
            <a:off x="0" y="-27214"/>
            <a:ext cx="9144000" cy="688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\\awilson\public\domePics\IMG_1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awilson\public\domePics\IMG_0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43500" y="1638300"/>
            <a:ext cx="3962400" cy="2971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“Pinch the Sky</a:t>
            </a:r>
            <a:r>
              <a:rPr lang="en-US" dirty="0" smtClean="0"/>
              <a:t>” Dome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134346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err="1" smtClean="0"/>
              <a:t>OmniDirectional</a:t>
            </a:r>
            <a:r>
              <a:rPr lang="en-US" sz="2000" dirty="0" smtClean="0"/>
              <a:t> Content:</a:t>
            </a:r>
          </a:p>
          <a:p>
            <a:pPr lvl="1"/>
            <a:r>
              <a:rPr lang="en-US" sz="1600" dirty="0" err="1" smtClean="0"/>
              <a:t>WorldWideTelescope</a:t>
            </a:r>
            <a:endParaRPr lang="en-US" sz="1600" dirty="0" smtClean="0"/>
          </a:p>
          <a:p>
            <a:pPr lvl="1"/>
            <a:r>
              <a:rPr lang="en-US" sz="1600" dirty="0" err="1" smtClean="0"/>
              <a:t>RoundTable</a:t>
            </a:r>
            <a:r>
              <a:rPr lang="en-US" sz="1600" dirty="0" smtClean="0"/>
              <a:t> 360 deg. camera</a:t>
            </a:r>
          </a:p>
          <a:p>
            <a:pPr lvl="1"/>
            <a:r>
              <a:rPr lang="en-US" sz="1600" dirty="0" smtClean="0"/>
              <a:t>3D social network graph</a:t>
            </a:r>
            <a:endParaRPr lang="en-US" sz="1600" dirty="0" smtClean="0"/>
          </a:p>
          <a:p>
            <a:r>
              <a:rPr lang="en-US" sz="2000" dirty="0" smtClean="0">
                <a:hlinkClick r:id="rId3" action="ppaction://hlinkfile"/>
              </a:rPr>
              <a:t>TechFest </a:t>
            </a:r>
            <a:r>
              <a:rPr lang="en-US" sz="2000" dirty="0" smtClean="0">
                <a:hlinkClick r:id="rId3" action="ppaction://hlinkfile"/>
              </a:rPr>
              <a:t>video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9600" y="3048000"/>
            <a:ext cx="5791200" cy="3629055"/>
            <a:chOff x="838200" y="2057400"/>
            <a:chExt cx="5791200" cy="3629055"/>
          </a:xfrm>
        </p:grpSpPr>
        <p:pic>
          <p:nvPicPr>
            <p:cNvPr id="3074" name="Picture 2" descr="http://graphics8.nytimes.com/images/2009/03/02/business/02compute.xlarge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2057400"/>
              <a:ext cx="5715000" cy="3429001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838200" y="5486400"/>
              <a:ext cx="25146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© New York Times 3/2/09</a:t>
              </a:r>
              <a:endParaRPr lang="en-US" sz="7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Above-the-surface Interaction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8740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New cameras give depth map + color: RGBZ</a:t>
            </a:r>
          </a:p>
          <a:p>
            <a:r>
              <a:rPr lang="en-US" dirty="0" smtClean="0"/>
              <a:t>Improves understanding of physical objects on surface</a:t>
            </a:r>
          </a:p>
          <a:p>
            <a:r>
              <a:rPr lang="en-US" dirty="0" smtClean="0"/>
              <a:t>Can compute ‘world coordinates’ directly</a:t>
            </a:r>
          </a:p>
          <a:p>
            <a:endParaRPr lang="en-US" dirty="0" smtClean="0"/>
          </a:p>
        </p:txBody>
      </p:sp>
      <p:pic>
        <p:nvPicPr>
          <p:cNvPr id="4" name="Picture 10" descr="ZSense Black Imag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371" y="3906545"/>
            <a:ext cx="1891807" cy="234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48592" y="4369849"/>
            <a:ext cx="1765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Pulsed infrared lasers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4196110"/>
            <a:ext cx="1447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Infrared camera + </a:t>
            </a:r>
            <a:r>
              <a:rPr lang="en-US" sz="1400" dirty="0" err="1" smtClean="0">
                <a:latin typeface="+mn-lt"/>
              </a:rPr>
              <a:t>GaAs</a:t>
            </a:r>
            <a:r>
              <a:rPr lang="en-US" sz="1400" dirty="0" smtClean="0">
                <a:latin typeface="+mn-lt"/>
              </a:rPr>
              <a:t> solid state shutter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8426" y="5412282"/>
            <a:ext cx="1274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RGB camera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84597" y="4601500"/>
            <a:ext cx="984520" cy="173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852946" y="5064804"/>
            <a:ext cx="1216172" cy="463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4706160" y="4543587"/>
            <a:ext cx="984520" cy="289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00200"/>
            <a:ext cx="91440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</a:t>
            </a:r>
            <a:r>
              <a:rPr lang="en-US" dirty="0" smtClean="0"/>
              <a:t>: time of flight (3DV)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7526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1350" y="17526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7526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419600"/>
            <a:ext cx="2943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4419600"/>
            <a:ext cx="25050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DepthTouch Hardware Setup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2050" name="Picture 2" descr="C:\Users\benko\Documents\Sync\Papers\2008 Tabletop - DepthTouch\sketc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7086600" cy="5472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Facilitating </a:t>
            </a:r>
            <a:r>
              <a:rPr lang="en-US" sz="3200" dirty="0" smtClean="0"/>
              <a:t>Design Brainstorming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Multiple </a:t>
            </a:r>
            <a:r>
              <a:rPr lang="en-US" sz="2400" dirty="0" smtClean="0"/>
              <a:t>designers (no master user)</a:t>
            </a:r>
          </a:p>
          <a:p>
            <a:r>
              <a:rPr lang="en-US" sz="2400" dirty="0" smtClean="0"/>
              <a:t>Enable </a:t>
            </a:r>
            <a:r>
              <a:rPr lang="en-US" sz="2400" i="1" dirty="0" smtClean="0"/>
              <a:t>rapid</a:t>
            </a:r>
            <a:r>
              <a:rPr lang="en-US" sz="2400" dirty="0" smtClean="0"/>
              <a:t> capture, retrieval, annotation, and collection of visual material</a:t>
            </a:r>
          </a:p>
          <a:p>
            <a:r>
              <a:rPr lang="en-US" sz="2400" dirty="0" smtClean="0"/>
              <a:t>Easy transition between physical </a:t>
            </a:r>
            <a:r>
              <a:rPr lang="en-US" sz="2400" dirty="0" smtClean="0"/>
              <a:t>and </a:t>
            </a:r>
            <a:r>
              <a:rPr lang="en-US" sz="2400" dirty="0" smtClean="0"/>
              <a:t>digital mediums</a:t>
            </a:r>
            <a:endParaRPr lang="en-US" sz="2400" dirty="0" smtClean="0"/>
          </a:p>
          <a:p>
            <a:r>
              <a:rPr lang="en-US" sz="2400" dirty="0" smtClean="0"/>
              <a:t>Work with found, drawn, and captured imagery</a:t>
            </a:r>
          </a:p>
          <a:p>
            <a:r>
              <a:rPr lang="en-US" sz="2400" dirty="0" smtClean="0"/>
              <a:t>Organize images into functional collections</a:t>
            </a:r>
          </a:p>
          <a:p>
            <a:r>
              <a:rPr lang="en-US" sz="2400" dirty="0" smtClean="0"/>
              <a:t>Record meeting histories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077200" cy="914400"/>
          </a:xfrm>
        </p:spPr>
        <p:txBody>
          <a:bodyPr/>
          <a:lstStyle/>
          <a:p>
            <a:r>
              <a:rPr lang="en-US" dirty="0" smtClean="0"/>
              <a:t>Above-the-surface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DepthTouch</a:t>
            </a:r>
            <a:endParaRPr lang="en-US" dirty="0" smtClean="0"/>
          </a:p>
          <a:p>
            <a:r>
              <a:rPr lang="en-US" dirty="0" err="1" smtClean="0">
                <a:hlinkClick r:id="rId3" action="ppaction://hlinkfile"/>
              </a:rPr>
              <a:t>pptPlex</a:t>
            </a:r>
            <a:endParaRPr lang="en-US" dirty="0" smtClean="0"/>
          </a:p>
          <a:p>
            <a:r>
              <a:rPr lang="en-US" dirty="0" smtClean="0">
                <a:hlinkClick r:id="rId4" action="ppaction://hlinkfile"/>
              </a:rPr>
              <a:t>BeachBall</a:t>
            </a:r>
            <a:endParaRPr lang="en-US" dirty="0" smtClean="0"/>
          </a:p>
          <a:p>
            <a:r>
              <a:rPr lang="en-US" dirty="0" err="1" smtClean="0">
                <a:hlinkClick r:id="rId5" action="ppaction://hlinkfile"/>
              </a:rPr>
              <a:t>MicroMotoCross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benko\Documents\Sync\Papers\2008 Tabletop - DepthTouch\images\authorinterac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600200"/>
            <a:ext cx="3657918" cy="2743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Cursors considered harmful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219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Multi-touch systems are still typically rooted in the “standard cursor model”					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105400" y="5410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Interactions</a:t>
            </a:r>
            <a:endParaRPr lang="en-US" sz="1400" dirty="0"/>
          </a:p>
        </p:txBody>
      </p:sp>
      <p:pic>
        <p:nvPicPr>
          <p:cNvPr id="1030" name="Picture 6" descr="\\awilsonoffice2\public\Group Review 2008\sources\input.bmp"/>
          <p:cNvPicPr>
            <a:picLocks noChangeAspect="1" noChangeArrowheads="1"/>
          </p:cNvPicPr>
          <p:nvPr/>
        </p:nvPicPr>
        <p:blipFill>
          <a:blip r:embed="rId3"/>
          <a:srcRect l="25003" t="18963" r="19990"/>
          <a:stretch>
            <a:fillRect/>
          </a:stretch>
        </p:blipFill>
        <p:spPr bwMode="auto">
          <a:xfrm>
            <a:off x="655317" y="2286000"/>
            <a:ext cx="1173483" cy="12965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1" name="Picture 7" descr="\\awilsonoffice2\public\Group Review 2008\sources\binarized.bmp"/>
          <p:cNvPicPr>
            <a:picLocks noChangeAspect="1" noChangeArrowheads="1"/>
          </p:cNvPicPr>
          <p:nvPr/>
        </p:nvPicPr>
        <p:blipFill>
          <a:blip r:embed="rId4" cstate="print"/>
          <a:srcRect l="24991" t="18962" r="20002"/>
          <a:stretch>
            <a:fillRect/>
          </a:stretch>
        </p:blipFill>
        <p:spPr bwMode="auto">
          <a:xfrm>
            <a:off x="1950717" y="2286000"/>
            <a:ext cx="1173483" cy="12966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2" name="Picture 8" descr="\\awilsonoffice2\public\Group Review 2008\sources\contacts 2.bmp"/>
          <p:cNvPicPr>
            <a:picLocks noChangeAspect="1" noChangeArrowheads="1"/>
          </p:cNvPicPr>
          <p:nvPr/>
        </p:nvPicPr>
        <p:blipFill>
          <a:blip r:embed="rId5"/>
          <a:srcRect l="25003" t="20002" r="19990"/>
          <a:stretch>
            <a:fillRect/>
          </a:stretch>
        </p:blipFill>
        <p:spPr bwMode="auto">
          <a:xfrm>
            <a:off x="1752600" y="3428999"/>
            <a:ext cx="2743200" cy="29921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4191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 processing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index finger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029200" y="28956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Cursors considered harmful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Pulling out discrete contact points is an </a:t>
            </a:r>
            <a:r>
              <a:rPr lang="en-US" i="1" dirty="0" smtClean="0"/>
              <a:t>ill-posed</a:t>
            </a:r>
            <a:r>
              <a:rPr lang="en-US" dirty="0" smtClean="0"/>
              <a:t> problem</a:t>
            </a:r>
          </a:p>
          <a:p>
            <a:pPr lvl="1"/>
            <a:r>
              <a:rPr lang="en-US" dirty="0" smtClean="0"/>
              <a:t>		Leads to all sorts of mayhem!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0" name="Group 27"/>
          <p:cNvGrpSpPr/>
          <p:nvPr/>
        </p:nvGrpSpPr>
        <p:grpSpPr>
          <a:xfrm>
            <a:off x="1248822" y="3276600"/>
            <a:ext cx="5913978" cy="1905000"/>
            <a:chOff x="1248822" y="3276600"/>
            <a:chExt cx="5913978" cy="1905000"/>
          </a:xfrm>
        </p:grpSpPr>
        <p:sp>
          <p:nvSpPr>
            <p:cNvPr id="39" name="Rectangle 38"/>
            <p:cNvSpPr/>
            <p:nvPr/>
          </p:nvSpPr>
          <p:spPr>
            <a:xfrm>
              <a:off x="1248822" y="3276600"/>
              <a:ext cx="1981200" cy="1905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53000" y="3276600"/>
              <a:ext cx="2209800" cy="1905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401222" y="3657600"/>
              <a:ext cx="381000" cy="381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696622" y="3657600"/>
              <a:ext cx="381000" cy="381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087022" y="4648200"/>
              <a:ext cx="381000" cy="381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6847" y="3669268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7236" y="3669268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22647" y="4648200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744622" y="3581400"/>
              <a:ext cx="381000" cy="381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44622" y="4572000"/>
              <a:ext cx="381000" cy="381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72200" y="3581400"/>
              <a:ext cx="8451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or 2 ?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80247" y="4572000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3886200" y="3962400"/>
              <a:ext cx="685800" cy="533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\\awilsonoffice2\public\Group Review 2008\sources\contour.bmp"/>
          <p:cNvPicPr>
            <a:picLocks noChangeAspect="1" noChangeArrowheads="1"/>
          </p:cNvPicPr>
          <p:nvPr/>
        </p:nvPicPr>
        <p:blipFill>
          <a:blip r:embed="rId2"/>
          <a:srcRect l="21752" t="18885" r="40748" b="29449"/>
          <a:stretch>
            <a:fillRect/>
          </a:stretch>
        </p:blipFill>
        <p:spPr bwMode="auto">
          <a:xfrm rot="10800000">
            <a:off x="2971800" y="3048000"/>
            <a:ext cx="2286001" cy="2362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746" y="483834"/>
            <a:ext cx="8229600" cy="914400"/>
          </a:xfrm>
        </p:spPr>
        <p:txBody>
          <a:bodyPr/>
          <a:lstStyle/>
          <a:p>
            <a:r>
              <a:rPr lang="en-US" dirty="0" smtClean="0"/>
              <a:t>Shape and Physics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ShapeTouch</a:t>
            </a:r>
            <a:endParaRPr lang="en-US" dirty="0" smtClean="0"/>
          </a:p>
          <a:p>
            <a:r>
              <a:rPr lang="en-US" dirty="0" smtClean="0">
                <a:hlinkClick r:id="rId3" action="ppaction://hlinkfile"/>
              </a:rPr>
              <a:t>SurfacePhysics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295400"/>
            <a:ext cx="5257800" cy="506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Andy Wilson</a:t>
            </a:r>
            <a:endParaRPr lang="en-US" sz="2400" b="1" dirty="0" smtClean="0"/>
          </a:p>
          <a:p>
            <a:pPr>
              <a:buNone/>
            </a:pPr>
            <a:r>
              <a:rPr lang="en-US" sz="2400" dirty="0" smtClean="0">
                <a:hlinkClick r:id="rId2"/>
              </a:rPr>
              <a:t>awilson@microsoft.com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 smtClean="0">
                <a:hlinkClick r:id="rId3"/>
              </a:rPr>
              <a:t>://research.microsoft.com/~</a:t>
            </a:r>
            <a:r>
              <a:rPr lang="en-US" sz="2400" dirty="0" smtClean="0">
                <a:hlinkClick r:id="rId3"/>
              </a:rPr>
              <a:t>awilson</a:t>
            </a:r>
            <a:endParaRPr lang="en-US" sz="2400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Hrvoje </a:t>
            </a:r>
            <a:r>
              <a:rPr lang="en-US" sz="2400" b="1" dirty="0" smtClean="0"/>
              <a:t>Benko</a:t>
            </a:r>
          </a:p>
          <a:p>
            <a:pPr>
              <a:buNone/>
            </a:pPr>
            <a:r>
              <a:rPr lang="en-US" sz="2400" dirty="0" smtClean="0">
                <a:hlinkClick r:id="rId4"/>
              </a:rPr>
              <a:t>benko@microsoft.com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hlinkClick r:id="rId5"/>
              </a:rPr>
              <a:t>http://research.microsoft.com/~benko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urface-with-stuff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nko\Documents\Sync\Presentations\MSRC_Talk\2008-06-10-bjoern\surface-with-stuf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763000" cy="6572918"/>
          </a:xfrm>
          <a:prstGeom prst="rect">
            <a:avLst/>
          </a:prstGeom>
          <a:noFill/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613524"/>
            <a:ext cx="533400" cy="244476"/>
          </a:xfrm>
        </p:spPr>
        <p:txBody>
          <a:bodyPr>
            <a:normAutofit fontScale="92500" lnSpcReduction="1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72" r="1672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057400"/>
            <a:ext cx="2895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egoe UI" pitchFamily="34" charset="0"/>
                <a:cs typeface="Segoe UI" pitchFamily="34" charset="0"/>
              </a:rPr>
              <a:t>Total cost: ~$6000</a:t>
            </a:r>
            <a:endParaRPr lang="en-US" b="1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benko\Documents\Sync\Presentations\MSRC_Talk\2008-06-10-bjoern\ir-be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6196970" cy="4648200"/>
          </a:xfrm>
          <a:prstGeom prst="rect">
            <a:avLst/>
          </a:prstGeom>
          <a:noFill/>
        </p:spPr>
      </p:pic>
      <p:pic>
        <p:nvPicPr>
          <p:cNvPr id="2051" name="Picture 3" descr="C:\Users\benko\Documents\Sync\Presentations\MSRC_Talk\2008-06-10-bjoern\projector-in-ceil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133554"/>
            <a:ext cx="5811838" cy="435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View From the Top </a:t>
            </a:r>
            <a:r>
              <a:rPr lang="en-US" sz="2000" dirty="0" smtClean="0"/>
              <a:t>(4272x2848 pixels, 60dpi)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enko\Documents\Sync\Presentations\MSRC_Talk\2008-06-10-bjoern\IMG_1414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67271"/>
            <a:ext cx="8382000" cy="559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1184</TotalTime>
  <Words>467</Words>
  <Application>Microsoft Office PowerPoint</Application>
  <PresentationFormat>On-screen Show (4:3)</PresentationFormat>
  <Paragraphs>154</Paragraphs>
  <Slides>44</Slides>
  <Notes>0</Notes>
  <HiddenSlides>1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Metro</vt:lpstr>
      <vt:lpstr>Riffing on Surface  </vt:lpstr>
      <vt:lpstr>Overview</vt:lpstr>
      <vt:lpstr>FourBySix: Integrating Digital and Physical Worlds </vt:lpstr>
      <vt:lpstr>Facilitating Design Brainstorming</vt:lpstr>
      <vt:lpstr>Slide 5</vt:lpstr>
      <vt:lpstr>Slide 6</vt:lpstr>
      <vt:lpstr>Hardware</vt:lpstr>
      <vt:lpstr>Slide 8</vt:lpstr>
      <vt:lpstr>View From the Top (4272x2848 pixels, 60dpi)</vt:lpstr>
      <vt:lpstr>Software</vt:lpstr>
      <vt:lpstr>Video: Capture + Annotate</vt:lpstr>
      <vt:lpstr>Supporting Multiple Input Devices</vt:lpstr>
      <vt:lpstr>Video: Keyboard + Search</vt:lpstr>
      <vt:lpstr>Video: Mice</vt:lpstr>
      <vt:lpstr>Video: Croupier-Style Interactions</vt:lpstr>
      <vt:lpstr>Video: Rapid Prototyping Scenario</vt:lpstr>
      <vt:lpstr>Video: Session Record from the Top</vt:lpstr>
      <vt:lpstr>Interacting on Curved Surfaces</vt:lpstr>
      <vt:lpstr>Video: Sphere </vt:lpstr>
      <vt:lpstr>Sphere Video</vt:lpstr>
      <vt:lpstr>Slide 21</vt:lpstr>
      <vt:lpstr>Slide 22</vt:lpstr>
      <vt:lpstr>Reusing the Optical Path</vt:lpstr>
      <vt:lpstr>Video: Touch-Sensing</vt:lpstr>
      <vt:lpstr>Touch-Sensing Software Pipeline</vt:lpstr>
      <vt:lpstr>Video: Projection Distortions</vt:lpstr>
      <vt:lpstr>Projection Distortions</vt:lpstr>
      <vt:lpstr>Video: Sphere Interactions</vt:lpstr>
      <vt:lpstr>Sphere Multi-Touch Interactions</vt:lpstr>
      <vt:lpstr>Sphere Paint &amp; Pong</vt:lpstr>
      <vt:lpstr>Video: MiniSphere</vt:lpstr>
      <vt:lpstr>Slide 32</vt:lpstr>
      <vt:lpstr>Slide 33</vt:lpstr>
      <vt:lpstr>Slide 34</vt:lpstr>
      <vt:lpstr>Slide 35</vt:lpstr>
      <vt:lpstr>“Pinch the Sky” Dome</vt:lpstr>
      <vt:lpstr>Above-the-surface Interaction</vt:lpstr>
      <vt:lpstr>Example: time of flight (3DV)</vt:lpstr>
      <vt:lpstr>DepthTouch Hardware Setup</vt:lpstr>
      <vt:lpstr>Above-the-surface Videos</vt:lpstr>
      <vt:lpstr>Cursors considered harmful</vt:lpstr>
      <vt:lpstr>Cursors considered harmful</vt:lpstr>
      <vt:lpstr>Shape and Physics Interactions</vt:lpstr>
      <vt:lpstr>Contact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Mouse 2.0</dc:title>
  <dc:creator>Hrvoje Benko</dc:creator>
  <cp:lastModifiedBy>Hrvoje Benko</cp:lastModifiedBy>
  <cp:revision>32</cp:revision>
  <dcterms:created xsi:type="dcterms:W3CDTF">2008-12-02T02:17:47Z</dcterms:created>
  <dcterms:modified xsi:type="dcterms:W3CDTF">2009-03-06T00:49:54Z</dcterms:modified>
</cp:coreProperties>
</file>